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16"/>
  </p:notesMasterIdLst>
  <p:handoutMasterIdLst>
    <p:handoutMasterId r:id="rId17"/>
  </p:handoutMasterIdLst>
  <p:sldIdLst>
    <p:sldId id="303" r:id="rId2"/>
    <p:sldId id="367" r:id="rId3"/>
    <p:sldId id="374" r:id="rId4"/>
    <p:sldId id="391" r:id="rId5"/>
    <p:sldId id="375" r:id="rId6"/>
    <p:sldId id="385" r:id="rId7"/>
    <p:sldId id="382" r:id="rId8"/>
    <p:sldId id="392" r:id="rId9"/>
    <p:sldId id="393" r:id="rId10"/>
    <p:sldId id="396" r:id="rId11"/>
    <p:sldId id="394" r:id="rId12"/>
    <p:sldId id="397" r:id="rId13"/>
    <p:sldId id="395" r:id="rId14"/>
    <p:sldId id="353" r:id="rId15"/>
  </p:sldIdLst>
  <p:sldSz cx="12192000" cy="6858000"/>
  <p:notesSz cx="6858000" cy="9144000"/>
  <p:embeddedFontLst>
    <p:embeddedFont>
      <p:font typeface="Rockwell" panose="02060603020205020403" pitchFamily="18" charset="0"/>
      <p:regular r:id="rId18"/>
      <p:bold r:id="rId19"/>
      <p:italic r:id="rId20"/>
      <p:bold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" initials="C" lastIdx="1" clrIdx="0">
    <p:extLst>
      <p:ext uri="{19B8F6BF-5375-455C-9EA6-DF929625EA0E}">
        <p15:presenceInfo xmlns:p15="http://schemas.microsoft.com/office/powerpoint/2012/main" userId="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  <a:srgbClr val="0000FF"/>
    <a:srgbClr val="3333FF"/>
    <a:srgbClr val="009900"/>
    <a:srgbClr val="660066"/>
    <a:srgbClr val="CC00FF"/>
    <a:srgbClr val="6600FF"/>
    <a:srgbClr val="00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8" autoAdjust="0"/>
    <p:restoredTop sz="96408" autoAdjust="0"/>
  </p:normalViewPr>
  <p:slideViewPr>
    <p:cSldViewPr snapToGrid="0" snapToObjects="1">
      <p:cViewPr varScale="1">
        <p:scale>
          <a:sx n="111" d="100"/>
          <a:sy n="111" d="100"/>
        </p:scale>
        <p:origin x="114" y="126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3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E08C6-A8D6-4426-B0F6-8365D5E90C3D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5310C-31F2-4F7E-95AC-1A51EFB82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A7BF-183C-46C8-9282-AFD276260CB2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F600-D6BF-48F3-BE94-005CF5FB9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-4813"/>
            <a:ext cx="4452788" cy="68628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4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9" r:id="rId4"/>
    <p:sldLayoutId id="2147483680" r:id="rId5"/>
    <p:sldLayoutId id="2147483681" r:id="rId6"/>
    <p:sldLayoutId id="214748368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1415" y="1254308"/>
            <a:ext cx="846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B050"/>
                </a:solidFill>
                <a:latin typeface="Rockwell" panose="02060603020205020403" pitchFamily="18" charset="0"/>
              </a:rPr>
              <a:t>文献</a:t>
            </a:r>
            <a:r>
              <a:rPr lang="zh-CN" altLang="en-US" sz="5400" b="1" dirty="0">
                <a:solidFill>
                  <a:srgbClr val="00B050"/>
                </a:solidFill>
                <a:latin typeface="Rockwell" panose="02060603020205020403" pitchFamily="18" charset="0"/>
              </a:rPr>
              <a:t>汇报</a:t>
            </a:r>
            <a:endParaRPr lang="en-US" altLang="zh-CN" sz="5400" b="1" dirty="0">
              <a:solidFill>
                <a:srgbClr val="00B050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63000" y="4291299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</a:t>
            </a:r>
            <a:r>
              <a:rPr lang="zh-CN" altLang="en-US" sz="3200" b="1" dirty="0" smtClean="0">
                <a:latin typeface="+mn-ea"/>
              </a:rPr>
              <a:t>胡敬玉</a:t>
            </a:r>
            <a:endParaRPr lang="en-US" altLang="zh-CN" sz="3200" b="1" dirty="0" smtClean="0">
              <a:latin typeface="+mn-ea"/>
            </a:endParaRPr>
          </a:p>
          <a:p>
            <a:r>
              <a:rPr lang="en-US" altLang="zh-CN" sz="3200" b="1" dirty="0" smtClean="0">
                <a:latin typeface="+mn-ea"/>
              </a:rPr>
              <a:t>2019.7.20</a:t>
            </a:r>
            <a:endParaRPr lang="zh-CN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97" y="1160620"/>
            <a:ext cx="6943725" cy="16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2889884"/>
            <a:ext cx="6753225" cy="523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28" y="3714273"/>
            <a:ext cx="8838849" cy="1006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721065"/>
            <a:ext cx="11887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5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79" y="1042458"/>
            <a:ext cx="8711851" cy="59405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模型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653" y="1662547"/>
            <a:ext cx="12902143" cy="47031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0066" y="247787"/>
            <a:ext cx="710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Ischemic Stroke Lesion Segmentation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0066" y="962924"/>
            <a:ext cx="710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缺血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性中风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8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332069"/>
            <a:ext cx="10115550" cy="65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4109" y="2570521"/>
            <a:ext cx="38013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72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ieeexplore.ieee.org/mediastore_new/IEEE/content/media/8359997/8363198/8363717/8363717-fig-2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文献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10025" y="2157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8002" y="1408527"/>
            <a:ext cx="90246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. Kwon, J.-H. Won, B. J. Kim, and M. C. Paik, “</a:t>
            </a:r>
            <a:r>
              <a:rPr lang="en-US" altLang="zh-CN" sz="2800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Uncertainty quantiﬁcation using Bayesian neural networks in classiﬁcation: Application to ischemic stroke lesion segmentation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 Proc. MIDL 2018.</a:t>
            </a:r>
            <a:endParaRPr lang="en-US" altLang="zh-CN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8636" y="3296241"/>
            <a:ext cx="7181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MIDL:  </a:t>
            </a:r>
            <a:r>
              <a:rPr lang="en-US" altLang="zh-C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Midical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Imaging with Deep Learning 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848696" y="4145965"/>
            <a:ext cx="490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Department of Statistics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Seoul National 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  <a:p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首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尔大学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5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问题阐述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88970" y="1466880"/>
            <a:ext cx="4697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深度学习在计算视觉的多种任务上取得了非常好的效果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</a:rPr>
              <a:t>可解释</a:t>
            </a:r>
            <a:r>
              <a:rPr lang="zh-CN" altLang="en-US" sz="2400" dirty="0" smtClean="0">
                <a:latin typeface="+mn-ea"/>
              </a:rPr>
              <a:t>性差</a:t>
            </a:r>
            <a:endParaRPr lang="en-US" altLang="zh-CN" sz="2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缺少不确定建模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4869180" y="3263265"/>
            <a:ext cx="720090" cy="109728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06090" y="4587270"/>
            <a:ext cx="469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提出了一种不确定性建模的方法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9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00162"/>
            <a:ext cx="11372850" cy="1983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92" y="3506268"/>
            <a:ext cx="6772275" cy="95250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896609"/>
              </p:ext>
            </p:extLst>
          </p:nvPr>
        </p:nvGraphicFramePr>
        <p:xfrm>
          <a:off x="2365692" y="4619409"/>
          <a:ext cx="6279838" cy="1061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5" imgW="1803240" imgH="304560" progId="Equation.DSMT4">
                  <p:embed/>
                </p:oleObj>
              </mc:Choice>
              <mc:Fallback>
                <p:oleObj name="Equation" r:id="rId5" imgW="1803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5692" y="4619409"/>
                        <a:ext cx="6279838" cy="1061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980840"/>
              </p:ext>
            </p:extLst>
          </p:nvPr>
        </p:nvGraphicFramePr>
        <p:xfrm>
          <a:off x="5092065" y="5318760"/>
          <a:ext cx="914400" cy="16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7" imgW="914400" imgH="164160" progId="Equation.DSMT4">
                  <p:embed/>
                </p:oleObj>
              </mc:Choice>
              <mc:Fallback>
                <p:oleObj name="Equation" r:id="rId7" imgW="914400" imgH="164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2065" y="5318760"/>
                        <a:ext cx="914400" cy="163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rgbClr val="4B11BF"/>
                </a:solidFill>
              </a:rPr>
              <a:t>Bayesain</a:t>
            </a:r>
            <a:r>
              <a:rPr lang="en-US" altLang="zh-CN" sz="2800" dirty="0" smtClean="0">
                <a:solidFill>
                  <a:srgbClr val="4B11BF"/>
                </a:solidFill>
              </a:rPr>
              <a:t> Neural Networks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236345"/>
            <a:ext cx="96488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341" y="2865120"/>
            <a:ext cx="8791575" cy="990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7341" y="4046220"/>
            <a:ext cx="2311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直接求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54936"/>
              </p:ext>
            </p:extLst>
          </p:nvPr>
        </p:nvGraphicFramePr>
        <p:xfrm>
          <a:off x="2430779" y="3989248"/>
          <a:ext cx="1306591" cy="505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393480" imgH="152280" progId="Equation.DSMT4">
                  <p:embed/>
                </p:oleObj>
              </mc:Choice>
              <mc:Fallback>
                <p:oleObj name="Equation" r:id="rId5" imgW="3934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779" y="3989248"/>
                        <a:ext cx="1306591" cy="505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737370" y="4042082"/>
            <a:ext cx="416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是比较困难的</a:t>
            </a:r>
            <a:r>
              <a:rPr lang="en-US" altLang="zh-CN" sz="2000" dirty="0" smtClean="0">
                <a:latin typeface="+mn-ea"/>
              </a:rPr>
              <a:t>(intractable)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95498" y="4625400"/>
            <a:ext cx="6065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近似的方法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+mn-ea"/>
              </a:rPr>
              <a:t>Hamiltonian Monte </a:t>
            </a:r>
            <a:r>
              <a:rPr lang="en-US" altLang="zh-CN" sz="2400" dirty="0" smtClean="0">
                <a:latin typeface="+mn-ea"/>
              </a:rPr>
              <a:t>Carlo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 smtClean="0">
                <a:latin typeface="+mn-ea"/>
              </a:rPr>
              <a:t>Variational</a:t>
            </a:r>
            <a:r>
              <a:rPr lang="en-US" altLang="zh-CN" sz="2400" dirty="0" smtClean="0">
                <a:latin typeface="+mn-ea"/>
              </a:rPr>
              <a:t> Inference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33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20165"/>
            <a:ext cx="7048500" cy="742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320"/>
            <a:ext cx="7134225" cy="116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0" y="-34290"/>
            <a:ext cx="5067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" y="2441257"/>
            <a:ext cx="5591175" cy="1000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57" y="2403074"/>
            <a:ext cx="4848225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" y="3441382"/>
            <a:ext cx="11487150" cy="3124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" y="155174"/>
            <a:ext cx="11668125" cy="1247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6014" y="1460373"/>
            <a:ext cx="10620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Gal Y,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Ghahramani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Z. </a:t>
            </a:r>
            <a:r>
              <a:rPr lang="en-US" altLang="zh-CN" dirty="0">
                <a:solidFill>
                  <a:srgbClr val="FF6600"/>
                </a:solidFill>
                <a:latin typeface="Arial" panose="020B0604020202020204" pitchFamily="34" charset="0"/>
              </a:rPr>
              <a:t>Dropout as a </a:t>
            </a:r>
            <a:r>
              <a:rPr lang="en-US" altLang="zh-CN" dirty="0" err="1">
                <a:solidFill>
                  <a:srgbClr val="FF6600"/>
                </a:solidFill>
                <a:latin typeface="Arial" panose="020B0604020202020204" pitchFamily="34" charset="0"/>
              </a:rPr>
              <a:t>bayesian</a:t>
            </a:r>
            <a:r>
              <a:rPr lang="en-US" altLang="zh-CN" dirty="0">
                <a:solidFill>
                  <a:srgbClr val="FF6600"/>
                </a:solidFill>
                <a:latin typeface="Arial" panose="020B0604020202020204" pitchFamily="34" charset="0"/>
              </a:rPr>
              <a:t> approximation: Representing model uncertainty in deep learning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[C]//international conference on machine learning. 2016: 1050-1059.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9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114300"/>
            <a:ext cx="11049000" cy="3314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3288082"/>
            <a:ext cx="10424160" cy="35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"/>
            <a:ext cx="12192331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18944</TotalTime>
  <Words>161</Words>
  <Application>Microsoft Office PowerPoint</Application>
  <PresentationFormat>宽屏</PresentationFormat>
  <Paragraphs>26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Rockwell</vt:lpstr>
      <vt:lpstr>Arial</vt:lpstr>
      <vt:lpstr>等线</vt:lpstr>
      <vt:lpstr>微软雅黑</vt:lpstr>
      <vt:lpstr>Segoe UI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CA</cp:lastModifiedBy>
  <cp:revision>1161</cp:revision>
  <dcterms:created xsi:type="dcterms:W3CDTF">2015-08-18T02:51:41Z</dcterms:created>
  <dcterms:modified xsi:type="dcterms:W3CDTF">2019-07-19T11:45:40Z</dcterms:modified>
  <cp:category/>
</cp:coreProperties>
</file>